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5"/>
  </p:notesMasterIdLst>
  <p:sldIdLst>
    <p:sldId id="256" r:id="rId2"/>
    <p:sldId id="302" r:id="rId3"/>
    <p:sldId id="300" r:id="rId4"/>
    <p:sldId id="265" r:id="rId5"/>
    <p:sldId id="261" r:id="rId6"/>
    <p:sldId id="260" r:id="rId7"/>
    <p:sldId id="269" r:id="rId8"/>
    <p:sldId id="299" r:id="rId9"/>
    <p:sldId id="271" r:id="rId10"/>
    <p:sldId id="301" r:id="rId11"/>
    <p:sldId id="295" r:id="rId12"/>
    <p:sldId id="257" r:id="rId13"/>
    <p:sldId id="303" r:id="rId14"/>
    <p:sldId id="304" r:id="rId15"/>
    <p:sldId id="305" r:id="rId16"/>
    <p:sldId id="275" r:id="rId17"/>
    <p:sldId id="280" r:id="rId18"/>
    <p:sldId id="311" r:id="rId19"/>
    <p:sldId id="309" r:id="rId20"/>
    <p:sldId id="308" r:id="rId21"/>
    <p:sldId id="310" r:id="rId22"/>
    <p:sldId id="312" r:id="rId23"/>
    <p:sldId id="262" r:id="rId24"/>
    <p:sldId id="273" r:id="rId25"/>
    <p:sldId id="263" r:id="rId26"/>
    <p:sldId id="274" r:id="rId27"/>
    <p:sldId id="266" r:id="rId28"/>
    <p:sldId id="307" r:id="rId29"/>
    <p:sldId id="296" r:id="rId30"/>
    <p:sldId id="285" r:id="rId31"/>
    <p:sldId id="293" r:id="rId32"/>
    <p:sldId id="284" r:id="rId33"/>
    <p:sldId id="30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04BA1-2803-4839-A84B-E621BF57AC19}">
          <p14:sldIdLst>
            <p14:sldId id="256"/>
          </p14:sldIdLst>
        </p14:section>
        <p14:section name="introduction" id="{D6282B08-852D-448F-8122-06D22F17F63C}">
          <p14:sldIdLst>
            <p14:sldId id="302"/>
            <p14:sldId id="300"/>
            <p14:sldId id="265"/>
            <p14:sldId id="261"/>
            <p14:sldId id="260"/>
            <p14:sldId id="269"/>
            <p14:sldId id="299"/>
            <p14:sldId id="271"/>
            <p14:sldId id="301"/>
            <p14:sldId id="295"/>
            <p14:sldId id="257"/>
            <p14:sldId id="303"/>
            <p14:sldId id="304"/>
            <p14:sldId id="305"/>
            <p14:sldId id="275"/>
            <p14:sldId id="280"/>
            <p14:sldId id="311"/>
            <p14:sldId id="309"/>
            <p14:sldId id="308"/>
            <p14:sldId id="310"/>
          </p14:sldIdLst>
        </p14:section>
        <p14:section name="the problem" id="{650EC7A2-D13A-4FEE-B821-704B1ED3BF18}">
          <p14:sldIdLst>
            <p14:sldId id="312"/>
            <p14:sldId id="262"/>
            <p14:sldId id="273"/>
            <p14:sldId id="263"/>
            <p14:sldId id="274"/>
            <p14:sldId id="266"/>
            <p14:sldId id="307"/>
            <p14:sldId id="296"/>
            <p14:sldId id="285"/>
            <p14:sldId id="293"/>
            <p14:sldId id="284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29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6T01:47:41.85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3186 205 24575,'-4'1'0,"0"0"0,0 0 0,0 0 0,1 1 0,-1-1 0,0 1 0,1 0 0,-1 1 0,1-1 0,-1 0 0,1 1 0,-4 4 0,-24 14 0,-15 0 0,-1-1 0,0 3 0,-50 33 0,43-21 0,29-20 0,1 1 0,1 1 0,-27 26 0,-4 12 0,14-13 0,-1-2 0,-52 38 0,67-56 0,0 0 0,-28 33 0,26-26 0,-33 27 0,-32 25 0,-104 117 0,178-175 0,1 0 0,-28 50 0,-17 23 0,-14 17 0,56-79 0,-1-2 0,-1 0 0,-28 28 0,-164 154 0,158-168 0,46-39 0,1 0 0,0 1 0,1 0 0,-1 0 0,2 1 0,-12 14 0,13-12 0,-15 18 0,2 1 0,2 1 0,-21 46 0,-1 19 0,-4-1 0,-4-2 0,-63 91 0,86-149 0,7-11 0,0 2 0,2-1 0,1 2 0,-22 52 0,-10 39 0,-14 47 0,-8 29 0,6-23 0,54-141 0,2-1 0,1 1 0,-4 60 0,7 8 0,-8 123 0,1-147 0,-3-1 0,-4 0 0,-35 98 0,22-83 0,-24 60 0,45-130 0,0-1 0,0 0 0,-2 0 0,0-1 0,-27 29 0,13-15 0,1 0 0,-26 44 0,6-8 0,29-45 0,1 1 0,2 0 0,0 1 0,1 0 0,1 1 0,-12 48 0,14-34 0,2 1 0,2-1 0,0 74 0,6 390 0,-2-489 0,1 0 0,0 1 0,1-1 0,0 0 0,6 21 0,-6-29 0,0-1 0,0 1 0,0 0 0,0-1 0,1 1 0,0-1 0,0 0 0,0 0 0,0 0 0,1 0 0,-1-1 0,1 1 0,0-1 0,0 0 0,1 0 0,-1 0 0,7 3 0,54 16 0,-48-18 0,0 1 0,-1 1 0,17 9 0,-28-12 0,0 0 0,0 0 0,-1 0 0,1 1 0,-1 0 0,0-1 0,0 2 0,0-1 0,-1 0 0,0 1 0,1 0 0,-1-1 0,3 10 0,1 2 0,-1 0 0,-1 1 0,0 0 0,-2 0 0,0 0 0,0 0 0,-2 0 0,0 1 0,-2 18 0,-2-7 0,-2 0 0,0-1 0,-2 1 0,-17 44 0,16-50 0,2 0 0,1 1 0,1 0 0,-3 48 0,7-21 0,7 66 0,-7-113 0,1 0 0,0-1 0,0 1 0,0 0 0,0-1 0,0 0 0,1 1 0,-1-1 0,1 0 0,0 0 0,0 1 0,1-2 0,-1 1 0,0 0 0,1 0 0,0-1 0,0 1 0,0-1 0,0 0 0,0 0 0,0 0 0,0 0 0,0-1 0,1 1 0,-1-1 0,1 0 0,-1 0 0,1 0 0,7 1 0,10 0 0,1 0 0,-1-2 0,1 0 0,24-4 0,-7 1 0,-18 2 0,-1-2 0,1-1 0,-1 0 0,0-1 0,0-2 0,33-14 0,110-68 0,-118 63 0,95-71 0,-105 69 0,1 3 0,1 0 0,50-23 0,-12 9 0,-50 25 0,0 1 0,31-11 0,100-17 0,-6 1 0,207-67 0,-321 97 0,56-9 0,-13 4 0,28-17 0,-1-4 0,120-59 0,-210 88 0,42-18 0,-3 2 0,64-37 0,-25 0 0,-53 32 0,3 1 0,0 2 0,75-30 0,-16 14 0,-51 20 0,61-17 0,336-100 0,-174 50 0,-192 67 0,-51 14 0,59-21 0,-85 25 0,0 0 0,0-1 0,0 0 0,0 0 0,-1-1 0,0 0 0,1 0 0,-2 0 0,1 0 0,4-7 0,41-69 0,-18 25 0,53-58 0,-49 67 0,-1-1 0,54-103 0,-69 110 0,-3-2 0,-1 0 0,17-81 0,-19 62 0,-7 30 0,-1 0 0,4-58 0,-12-44 0,-1 81 0,3-1 0,2 1 0,13-84 0,-13 127 0,8-41 0,2 0 0,2 0 0,2 1 0,2 1 0,32-61 0,-14 46 0,-24 39 0,1 1 0,1 1 0,1 0 0,1 1 0,1 0 0,1 2 0,28-27 0,-13 21 0,2 2 0,0 0 0,2 3 0,0 1 0,2 1 0,66-21 0,-75 30 0,0 1 0,1 2 0,1 1 0,61-4 0,-31 10 0,-1 3 0,103 18 0,29 16 0,-161-31 0,61 4 0,17 2 0,274 46 0,-42-22 0,-216-20 0,55 3 0,-63-18 0,-29-1 0,101 12 0,25 7 0,317-14 0,-273-8 0,-107 5 0,173-5 0,-190-14 0,-84 9 0,73-2 0,484 11 0,-603-1 0,1 0 0,-1 0 0,1 0 0,-1-1 0,0 0 0,1 0 0,-1-1 0,0 1 0,0-1 0,0 0 0,0-1 0,0 1 0,-1-1 0,1 0 0,7-6 0,-8 4 0,1-1 0,0 1 0,-1-1 0,0 0 0,-1-1 0,0 1 0,1 0 0,-2-1 0,1 0 0,-1 0 0,2-12 0,2-16 0,-2-1 0,-2 0 0,-4-68 0,0 37 0,3 60 0,-1 0 0,0 0 0,0 0 0,-1 0 0,0 0 0,0 0 0,-1 0 0,0 0 0,0 1 0,0-1 0,-1 1 0,0-1 0,0 1 0,-1 0 0,0 0 0,0 1 0,0-1 0,-1 1 0,0-1 0,0 2 0,0-1 0,0 0 0,-1 1 0,0 0 0,1 0 0,-2 1 0,1 0 0,-10-4 0,-32-13 0,-1 3 0,0 1 0,-94-15 0,64 16 0,48 8 0,-1 2 0,-41-2 0,34 4 0,-1-3 0,2-1 0,-64-19 0,-3-1 0,71 17 0,0-2 0,1 0 0,0-3 0,1 0 0,0-3 0,2 0 0,0-2 0,1-1 0,-30-28 0,36 27 0,1-1 0,1-1 0,1 0 0,-28-45 0,-51-118 0,-13-14 0,79 148 0,7 11 0,-1 1 0,-2 1 0,-42-44 0,60 72 0,-1 2 0,-1-1 0,1 2 0,-1 0 0,-1 0 0,0 1 0,0 1 0,-1 0 0,1 1 0,-1 1 0,-1 0 0,1 1 0,-1 1 0,-18-2 0,-126-19 0,114 17 0,0 2 0,-1 2 0,-81 5 0,-56-3 0,76-15 0,67 9 0,-47-3 0,-424 7 0,266 5 0,220-3 0,1-2 0,-49-11 0,45 8 0,-55-6 0,22 13 0,1 1 0,-68 13 0,-84 5 0,-378-22 0,552 0 0,1-2 0,-51-12 0,4 1 0,-129-21 0,67 3 0,-171-34 0,172 26 0,-103-31 0,106 37 0,121 29 0,0-1 0,0-1 0,1-1 0,0-1 0,1-1 0,0-1 0,1 0 0,0-2 0,1 0 0,1-1 0,0 0 0,-27-35 0,1-4 0,2-3 0,-64-117 0,98 162 0,-7-12 0,0 0 0,2-1 0,1 0 0,1-1 0,1 0 0,1-1 0,-6-35 0,-22-152 0,35 207 0,-1-1 0,1 1 0,-1 0 0,-1-1 0,1 1 0,-1 0 0,0 1 0,-1-1 0,1 1 0,-2-1 0,1 1 0,0 0 0,-1 0 0,-9-8 0,10 12 0,0-1 0,1 1 0,-1-1 0,0 1 0,0 1 0,0-1 0,-1 0 0,1 1 0,0 0 0,-1 0 0,1 0 0,-1 1 0,1-1 0,-1 1 0,1 0 0,-1 1 0,1-1 0,0 1 0,-1 0 0,1 0 0,0 0 0,-1 0 0,1 1 0,0-1 0,-4 4 0,-7 3 0,0 1 0,1 1 0,0 0 0,-22 22 0,-24 18 0,27-24 45,1 1-1,-42 46 0,-27 24-1542,84-83-5328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3T11:24:31.8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935 436 24575,'-13'45'0,"3"-16"0,1 0 0,-20 51 0,16-50 0,-12 44 0,21-64 0,0 0 0,-1 0 0,0-1 0,-1 0 0,0 1 0,0-2 0,-1 1 0,0-1 0,-1 0 0,0-1 0,-15 12 0,-20 21 0,38-35 0,-1 0 0,0 0 0,0 0 0,0-1 0,-1 0 0,0 0 0,0-1 0,0 0 0,0 0 0,-11 3 0,-9 0 0,-45 5 0,50-9 0,0 1 0,0 2 0,-24 6 0,31-4 0,0 0 0,0 1 0,0 0 0,1 1 0,1 1 0,-1 0 0,1 1 0,-21 23 0,31-31 0,-17 15 0,-1-2 0,0 0 0,-40 21 0,56-34 0,0 0 0,-1-1 0,1 0 0,0 0 0,-1 0 0,1 0 0,-1-1 0,1 0 0,-1-1 0,0 1 0,1-1 0,-1 0 0,-9-1 0,13 0 0,-1 1 0,1-1 0,-1 0 0,1 0 0,-1 0 0,1-1 0,0 1 0,-1-1 0,1 1 0,0-1 0,0 0 0,0 1 0,0-1 0,0 0 0,1 0 0,-1-1 0,1 1 0,-1 0 0,1 0 0,0-1 0,0 1 0,0-1 0,0 1 0,0-1 0,0 1 0,1-1 0,-1 0 0,1 1 0,0-6 0,-2-15 0,2 0 0,1 0 0,0 0 0,2 0 0,10-42 0,-8 40 0,2-47 0,-5 50 0,0 0 0,9-39 0,-6 38 0,5-45 0,1-7 0,-4 44 0,-4 13 0,1-1 0,1 1 0,12-28 0,-3 18 0,0 0 0,2 1 0,29-37 0,43-42 0,-56 64 0,-28 34 0,2 0 0,-1 0 0,1 1 0,0 0 0,0 0 0,1 1 0,0 0 0,0 0 0,1 0 0,8-4 0,4-1 0,1 1 0,0 1 0,1 1 0,-1 1 0,30-6 0,-44 12 0,0 1 0,1-1 0,-1 1 0,1 0 0,-1 1 0,0-1 0,1 2 0,-1-1 0,0 1 0,0 0 0,0 0 0,0 1 0,0 0 0,-1 0 0,1 1 0,-1 0 0,0 0 0,0 0 0,0 1 0,7 7 0,-11-10 0,1 1 0,-1-1 0,0 1 0,1 0 0,-1 0 0,-1 0 0,1 0 0,0 0 0,-1 0 0,1 1 0,-1-1 0,0 0 0,0 1 0,0-1 0,0 6 0,3 12 0,-3-19 0,0 0 0,0 0 0,0 0 0,0 0 0,0 0 0,0-1 0,0 1 0,1 0 0,-1-1 0,1 1 0,0-1 0,-1 1 0,1-1 0,0 0 0,0 0 0,-1 1 0,1-1 0,0-1 0,0 1 0,0 0 0,1 0 0,-1-1 0,0 1 0,0-1 0,0 0 0,4 0 0,11 2 0,-1-2 0,29-3 0,-13 1 0,29 0 0,100-18 0,24 5 0,-28 10 0,-103 6 0,77-10 0,-96 6 0,1 1 0,53 5 0,-87-3 0,0 1 0,0 0 0,0 0 0,0 0 0,0-1 0,0 2 0,0-1 0,0 0 0,-1 0 0,1 1 0,0-1 0,-1 1 0,1-1 0,-1 1 0,0 0 0,1-1 0,-1 1 0,0 0 0,0 0 0,0 0 0,0 2 0,20 51 0,-17-40 0,0 4 0,-1 1 0,0-1 0,-2 1 0,0-1 0,-2 1 0,-3 25 0,4-43 0,-1 1 0,1-1 0,-1 0 0,0 0 0,0 0 0,0 0 0,0 1 0,0-1 0,0-1 0,-1 1 0,1 0 0,-1 0 0,0 0 0,1-1 0,-1 1 0,0-1 0,0 1 0,0-1 0,0 0 0,0 0 0,0 0 0,0 0 0,0 0 0,0 0 0,-1 0 0,-2 0 0,-10 2 0,0 0 0,0 0 0,-16-1 0,10 0 0,-30 2 0,-93-5 0,-14 1 0,64 8 0,-104 4 0,145-14-29,33 0-305,0 1 0,-1 1 0,-37 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6363CB-C44B-45AB-9791-25B62F8228C6}" type="datetimeFigureOut">
              <a:rPr lang="en-IN" smtClean="0"/>
              <a:t>15-12-2022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1EB58-647B-4B83-B4E9-9041449F7D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65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EB58-647B-4B83-B4E9-9041449F7D4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738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EB58-647B-4B83-B4E9-9041449F7D4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361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D1EB58-647B-4B83-B4E9-9041449F7D43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732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9BF2-40CB-698B-4A0B-9163FB421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238F87-A6B5-387F-A028-10D42FE4A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86C8F-299E-C784-0138-1BEE392ED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9F7D-DEA9-4209-8F27-77B9158B2B3A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6BD2D-0E3D-0459-A7A0-E36E52D20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979F5-78C1-41F2-09CF-CE12DC66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194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33EB-EBA0-7C49-E6DD-3E00FEED8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BB6BB-63C3-57A7-1F85-C0FFC2CB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C26B-3F21-8D50-DC3A-AAFCE555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145DC-C8D0-4885-A1CD-D0EA2E479632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DC962-EC2E-E4C6-5CD2-061DA1FE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02FF9-1D4B-710F-F846-44E03440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069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CDD2EF-A908-E42C-C3FC-AD3943571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8E547-279D-07B3-A195-659634A87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87589-8C1E-6D73-C7AE-F00F7344C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82DE-E4AF-4D3D-A5E3-5BD31B691E93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7181-755E-056D-E462-BBABD811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736A-05E1-FA2A-0FC1-12748B114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5415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6560-4140-C6A1-890B-C4B304562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F8B06-D661-F73D-07CE-2C2A1CFCA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8F12F-9876-93F6-87B7-40F3408E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96F-27CD-4971-977E-962C95D0C1F0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F15CE-EC08-C29D-AFF4-894C9C951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FD347-AA34-D629-41B9-0C4FAE9C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2690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EEA6A-91BD-B15A-7D69-21A38D7A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A70A8-2422-B7E8-C3EB-7E361B768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B4030-393F-E600-3F7F-4302B4E9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AAB4-3FC0-4958-ACB3-489C69F11CC3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C3B4E-5AA3-238A-358C-F775A3D9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3A580-CB48-2C57-87B3-06D7518B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390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D9D8D-A4BB-F1F9-258C-8383B888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BF9DD-10BE-CB21-4E10-4834CC332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88580-F82D-6FC1-D722-719BBC5E7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2D6BE-A088-B923-CED3-FA3C0666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B0F85-5478-45AA-B342-3368274F0D71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7AC4C-F2CB-FE0B-8DAB-1546DA0C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3C59-AEE3-D835-D8D7-D68E8191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166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AEA9A-AFB1-D27B-E7FB-DF6268CD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EA7C6-4A29-19B0-62E3-DDCAD6A82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7239B-1781-9F3D-1EA8-7C6733E94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51A66-BDEB-5A44-78AA-7ED6585AA6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F2C45-14E2-D49D-197C-05474F741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659F88-E570-8175-4FBB-ED30EC3C6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2484-9156-4C96-AF4F-EA4029304796}" type="datetime1">
              <a:rPr lang="en-IN" smtClean="0"/>
              <a:t>15-12-2022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1DBB5-1CBB-9C8F-716D-479B8C4B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328FD-F8D7-D961-32E2-1424A156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005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0791-7D31-66C3-8C4E-FBD60029E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5299B-9939-7A15-F842-DBB48638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905F-2E74-4300-97A6-9C0F37136330}" type="datetime1">
              <a:rPr lang="en-IN" smtClean="0"/>
              <a:t>15-12-2022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AD636-939A-277E-DE9D-1B7E7FEB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26583-2F41-1808-817E-90112207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223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2CE6E-3CEC-B2CB-B6E5-C44D754D5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AD432-CE70-4167-8BA4-9E8D04729B83}" type="datetime1">
              <a:rPr lang="en-IN" smtClean="0"/>
              <a:t>15-12-2022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919CF-B388-722C-305C-A923B85D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42C98-8EED-42A0-2435-2BE77AFA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5875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B34DE-B8AE-4052-F9E2-49B8C12D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129E1-2981-E24B-663C-FB467BE36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BA952-61CE-5046-7FB1-4FFE80A88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7D01C-7FF6-7639-A8ED-BD377CB1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0D3B-183E-4BB9-98BE-9020A84BABCB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0EEF5-187C-DCAB-00C7-1748AC18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EEB1F-8AE3-A381-ACCC-8CCF5451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214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18B05-65AC-CE51-102F-039C6FFDA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B0796-24EC-BCE3-9D9F-ED456033F8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68AF7-9534-629F-6FF6-37C063284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9683A-3ECD-10D8-4875-B93C6CF7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D102-023C-4D00-BF69-2EEBADA72F77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3D761-2E93-7364-1122-AA1008F2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1ED1-8582-F4AA-F036-E0FE8E0CD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974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986178-DE62-471E-3F9E-D9E481D4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7B579-2D5D-09EF-4E36-0312A885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D849E-CE85-DAB8-D9BA-D874BC0FE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EB3F0-39C3-40EE-9730-B360B762DD4F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BB5F-2EB3-873F-E143-0D122A1C6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C98E9-C704-924E-B652-3AD6D975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D0F01-405E-4890-B014-98EC6C8CB0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179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customXml" Target="../ink/ink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62620018_LAKE_2022_-_XIII_Biennial_Lake_Symposium_Conservation_of_Wetlands_-Ecosystem-based_Adaptation_of_Climate_Change_28_-_30_December_2022_Indian_Institute_of_science_Bangalore_560012_India" TargetMode="External"/><Relationship Id="rId2" Type="http://schemas.openxmlformats.org/officeDocument/2006/relationships/hyperlink" Target="https://www.vvi.edu.in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ngaloremirror.indiatimes.com/bangalore/others/bbmp-to-rehabilitate-sheelavanthakere-encroachers/articleshow/73130693.cms" TargetMode="External"/><Relationship Id="rId4" Type="http://schemas.openxmlformats.org/officeDocument/2006/relationships/hyperlink" Target="https://www.youtube.com/watch?v=OkaN6feCLgY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0905-0E66-34A1-B0B1-48DC06A49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870" y="273131"/>
            <a:ext cx="9144000" cy="624259"/>
          </a:xfrm>
        </p:spPr>
        <p:txBody>
          <a:bodyPr>
            <a:normAutofit fontScale="90000"/>
          </a:bodyPr>
          <a:lstStyle/>
          <a:p>
            <a:r>
              <a:rPr lang="en-I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STUDY ON SHEELAVANTHAKERE LAKE 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084EE57-4612-B7A3-5593-53EB770647CD}"/>
              </a:ext>
            </a:extLst>
          </p:cNvPr>
          <p:cNvSpPr/>
          <p:nvPr/>
        </p:nvSpPr>
        <p:spPr>
          <a:xfrm>
            <a:off x="11845744" y="6496335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0" name="Picture 2" descr="About us – vvi.edu.in">
            <a:extLst>
              <a:ext uri="{FF2B5EF4-FFF2-40B4-BE49-F238E27FC236}">
                <a16:creationId xmlns:a16="http://schemas.microsoft.com/office/drawing/2014/main" id="{0562DC33-1329-CBA6-9035-38C4BDD7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9" y="3785432"/>
            <a:ext cx="4997391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D911311E-D1F8-9E56-DEEE-A42CD5699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870" y="1298225"/>
            <a:ext cx="9144000" cy="1655762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Bhargav Vishram Nandedkar (Grade IX)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Harish L Jadhav(Grade IX)</a:t>
            </a:r>
            <a:endParaRPr lang="en-I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83107-57ED-FC1D-4FDD-52C5E0B0F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606" y="3256252"/>
            <a:ext cx="6458691" cy="293079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F32B9A-0E73-61B0-A0B3-43BF31C7B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50E57-C5DA-428D-A53D-CC63E7ACDB9D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BDAA7-043F-1E57-5F09-D07E478C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C24B52-D2D5-5A77-DE19-F2DB98FC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84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192FB6-BCD7-E586-5C7D-02A2035D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BFF4AAA-1AA8-9127-AFF6-D2036A42A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the reason for the reduction in birdlife and aquatic life in and around the lake.</a:t>
            </a:r>
          </a:p>
          <a:p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 preventive measures.</a:t>
            </a:r>
          </a:p>
          <a:p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Suggest solutions.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9D3B63C-8949-107A-CD47-277EA748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D1CC-DE0A-4F89-826F-0F60047688CC}" type="datetime1">
              <a:rPr lang="en-IN" smtClean="0"/>
              <a:t>15-12-2022</a:t>
            </a:fld>
            <a:endParaRPr lang="en-IN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EF7A31-F280-459C-204B-9D56CAC6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AE935A-650D-EB19-9108-C1E32137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82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4657-F3C4-ABD3-235D-B27B3FD9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1799"/>
            <a:ext cx="4914524" cy="970450"/>
          </a:xfrm>
        </p:spPr>
        <p:txBody>
          <a:bodyPr/>
          <a:lstStyle/>
          <a:p>
            <a:pPr algn="r"/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E2713-99D6-ABDD-5E2B-CD9BCB172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05" y="2304173"/>
            <a:ext cx="10554574" cy="3636511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JAL TARA water testing kit.</a:t>
            </a:r>
          </a:p>
        </p:txBody>
      </p:sp>
      <p:pic>
        <p:nvPicPr>
          <p:cNvPr id="1026" name="Picture 2" descr="Jal-TARA Water Testing Kit">
            <a:extLst>
              <a:ext uri="{FF2B5EF4-FFF2-40B4-BE49-F238E27FC236}">
                <a16:creationId xmlns:a16="http://schemas.microsoft.com/office/drawing/2014/main" id="{30902A06-4D32-CD8A-2FA9-4DBDD48E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57" y="1777608"/>
            <a:ext cx="5827879" cy="43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9858D-39E6-B652-0236-A0CFFAC37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69B97-127A-4A0C-8D46-BD41C5540F09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60536-CE34-5731-F621-651CACA9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88C83-F86F-AC62-1AAF-0702282D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481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8504E-8D8C-2D77-220A-6A470F1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12" y="611844"/>
            <a:ext cx="8596668" cy="1320800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2FDD0-7734-3F40-893E-6CDB3F8D6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located in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Ramagondanhalli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Whitefield, Bengaluru.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7389E-2FCE-CC3A-8D7B-9959A6E46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46" y="2733312"/>
            <a:ext cx="7892901" cy="3512844"/>
          </a:xfrm>
          <a:prstGeom prst="rect">
            <a:avLst/>
          </a:prstGeom>
        </p:spPr>
      </p:pic>
      <p:sp>
        <p:nvSpPr>
          <p:cNvPr id="4" name="Action Button: Go Home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AEFFB51-1318-E488-71EE-E81FA14BF8EF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4017C-318C-2564-207E-4AD1C027ECE8}"/>
              </a:ext>
            </a:extLst>
          </p:cNvPr>
          <p:cNvSpPr txBox="1"/>
          <p:nvPr/>
        </p:nvSpPr>
        <p:spPr>
          <a:xfrm>
            <a:off x="8873544" y="2733312"/>
            <a:ext cx="2724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12.96573N, 77.7426E are the </a:t>
            </a:r>
          </a:p>
          <a:p>
            <a:r>
              <a:rPr lang="en-US" dirty="0"/>
              <a:t>Latitude and longitude of the lake’s highest point in the picture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PERIMETER = 1300m</a:t>
            </a:r>
            <a:endParaRPr lang="en-IN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00F96D9-FF8C-90ED-5D96-9A78FC96B8B2}"/>
                  </a:ext>
                </a:extLst>
              </p14:cNvPr>
              <p14:cNvContentPartPr/>
              <p14:nvPr/>
            </p14:nvContentPartPr>
            <p14:xfrm>
              <a:off x="3965760" y="3300490"/>
              <a:ext cx="3801960" cy="2511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00F96D9-FF8C-90ED-5D96-9A78FC96B8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6760" y="3291490"/>
                <a:ext cx="3819600" cy="2529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FD19595-2C74-9F37-6657-B27553C25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E2645-85CD-4AEB-8118-D28B728F5CF7}" type="datetime1">
              <a:rPr lang="en-IN" smtClean="0"/>
              <a:t>15-12-2022</a:t>
            </a:fld>
            <a:endParaRPr lang="en-IN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4F0ED3C-B1A9-8043-EE52-1E2E95E8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7B72A1D-380E-AB30-AA2F-3764CFE1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37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EE72-EDF7-A8EE-7CD3-4AC924A5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Identification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342C0D-4E34-2853-3314-C5DF40535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7527"/>
            <a:ext cx="10515600" cy="2449491"/>
          </a:xfrm>
        </p:spPr>
        <p:txBody>
          <a:bodyPr>
            <a:normAutofit/>
          </a:bodyPr>
          <a:lstStyle/>
          <a:p>
            <a:r>
              <a:rPr lang="en-IN" sz="6600" dirty="0"/>
              <a:t>Google Lens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C9F7A-30D6-B240-F4C3-234A94DA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DF932-60DD-4D3C-84BC-EC8E760FB6CD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AA96-A1EA-1B9C-8CE3-A2E8336D6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2026C-4CC9-A833-E5AB-D1F3D31A1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38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65DD3-ECC5-DB71-C3DA-EE977D7F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COLLECTION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EB09A-6917-DBB4-5F2F-AB774947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8543"/>
            <a:ext cx="10515600" cy="1222190"/>
          </a:xfrm>
        </p:spPr>
        <p:txBody>
          <a:bodyPr>
            <a:noAutofit/>
          </a:bodyPr>
          <a:lstStyle/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plastic </a:t>
            </a:r>
            <a:r>
              <a:rPr lang="e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tumbler </a:t>
            </a: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attached to a</a:t>
            </a:r>
            <a:b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stick.</a:t>
            </a:r>
          </a:p>
          <a:p>
            <a:r>
              <a:rPr lang="e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gloves.</a:t>
            </a:r>
            <a:endParaRPr lang="en-I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66D48-A9E4-FA1A-B3CA-49A992AC8B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122075"/>
            <a:ext cx="2991345" cy="39884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06BF5-7FEB-3BF3-9090-05575A62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3FF33-1F65-4DD7-87CC-4912696151C7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239EC-2CA5-C78D-37DE-D2664E5A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9C4B7-91A8-2B2E-3E71-EDAA86033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D81B-8D9B-7555-1844-506CB642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Methods Used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BFA2EA-B081-20BC-5C07-EE2E5B594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700" y="2519033"/>
            <a:ext cx="2910199" cy="29792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7D13D-DF98-2547-360E-C7E2F09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3A11D-BE08-436E-AFCA-59BA27EA6E73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A2646-ED01-26C5-B530-6BA9B136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173F7-A6EF-3BD1-D47F-C6CD0EAA2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15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CED498-D3E0-DE72-D88B-0C01C97B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56" y="2519033"/>
            <a:ext cx="3086595" cy="30029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DDDE49-828F-E54C-5979-376ABCAB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572" y="2519033"/>
            <a:ext cx="4120780" cy="30029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05B5B8-584C-4D9B-4AF2-DA3BD49FF5EF}"/>
              </a:ext>
            </a:extLst>
          </p:cNvPr>
          <p:cNvSpPr txBox="1"/>
          <p:nvPr/>
        </p:nvSpPr>
        <p:spPr>
          <a:xfrm>
            <a:off x="1529937" y="2028108"/>
            <a:ext cx="9132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Pictures of us performing tests on the lake water, drainage 1 water and drainage 2 water</a:t>
            </a:r>
          </a:p>
        </p:txBody>
      </p:sp>
    </p:spTree>
    <p:extLst>
      <p:ext uri="{BB962C8B-B14F-4D97-AF65-F5344CB8AC3E}">
        <p14:creationId xmlns:p14="http://schemas.microsoft.com/office/powerpoint/2010/main" val="291769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ABF5F-1BEB-E223-9E66-B1783D5E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collection photo and video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8B143-B247-FCC6-EB42-CF9611AFB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3" y="2261136"/>
            <a:ext cx="2720902" cy="3636963"/>
          </a:xfrm>
        </p:spPr>
      </p:pic>
      <p:pic>
        <p:nvPicPr>
          <p:cNvPr id="6" name="WhatsApp Video 2022-11-02 at 18.06.05">
            <a:hlinkClick r:id="" action="ppaction://media"/>
            <a:extLst>
              <a:ext uri="{FF2B5EF4-FFF2-40B4-BE49-F238E27FC236}">
                <a16:creationId xmlns:a16="http://schemas.microsoft.com/office/drawing/2014/main" id="{188820A3-9434-0BB1-4371-241945815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6058" y="1690688"/>
            <a:ext cx="2546142" cy="4629349"/>
          </a:xfrm>
          <a:prstGeom prst="rect">
            <a:avLst/>
          </a:prstGeom>
        </p:spPr>
      </p:pic>
      <p:sp>
        <p:nvSpPr>
          <p:cNvPr id="3" name="Action Button: Go Home 2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4824AF07-006A-D39B-2C1C-1F475797E534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BEB86-329D-4680-7519-63F25AD8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01D1-B899-4553-9677-9B0262408CC5}" type="datetime1">
              <a:rPr lang="en-IN" smtClean="0"/>
              <a:t>15-12-2022</a:t>
            </a:fld>
            <a:endParaRPr lang="en-IN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507CB04-350D-62C3-DF6B-12F96D22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317516-3B3C-F609-9418-11850B83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16</a:t>
            </a:fld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DEE9F-CAB1-90EE-95EE-4616D907E0E9}"/>
              </a:ext>
            </a:extLst>
          </p:cNvPr>
          <p:cNvSpPr txBox="1"/>
          <p:nvPr/>
        </p:nvSpPr>
        <p:spPr>
          <a:xfrm>
            <a:off x="3588822" y="4079617"/>
            <a:ext cx="471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LAKE WATER SAMPLE 1 (30/10/2022)</a:t>
            </a:r>
          </a:p>
        </p:txBody>
      </p:sp>
    </p:spTree>
    <p:extLst>
      <p:ext uri="{BB962C8B-B14F-4D97-AF65-F5344CB8AC3E}">
        <p14:creationId xmlns:p14="http://schemas.microsoft.com/office/powerpoint/2010/main" val="39940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A9ED-14C0-F9EB-C1EC-76B6C4022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of sample collections(2/12/2022)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ction Button: Go Home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B70677B-F7C7-C86A-5302-87AD42B8D178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0408AE-68EA-2858-CD25-D727ECFB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27E44-EE37-4C51-B95D-64B88D2BD4A8}" type="datetime1">
              <a:rPr lang="en-IN" smtClean="0"/>
              <a:t>15-12-2022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A3D7A8-4BF7-34F4-0205-C04A68F04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2986D-0B97-CBE9-534B-651351CDB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17</a:t>
            </a:fld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776A4B-DB5F-A4A2-EBA7-A72784F90B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3" y="1952105"/>
            <a:ext cx="3122610" cy="4163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1D5FC-F921-C4ED-D084-B8DB6DF7C2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30" y="1975820"/>
            <a:ext cx="3122340" cy="4163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45C77C-AD1B-C37A-09DC-4758579BE6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262" y="1975820"/>
            <a:ext cx="3122610" cy="41634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92EE24-2049-0292-7103-E0C1D8061515}"/>
              </a:ext>
            </a:extLst>
          </p:cNvPr>
          <p:cNvSpPr txBox="1"/>
          <p:nvPr/>
        </p:nvSpPr>
        <p:spPr>
          <a:xfrm>
            <a:off x="712519" y="1484416"/>
            <a:ext cx="264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DRAINAGE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71961D-F2AB-8740-00A7-5EFC84C91069}"/>
              </a:ext>
            </a:extLst>
          </p:cNvPr>
          <p:cNvSpPr txBox="1"/>
          <p:nvPr/>
        </p:nvSpPr>
        <p:spPr>
          <a:xfrm>
            <a:off x="4534830" y="1580794"/>
            <a:ext cx="264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LAKE WATER SAMPLE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93AF77-8B6C-D0CE-B909-2EC0FEFAF50D}"/>
              </a:ext>
            </a:extLst>
          </p:cNvPr>
          <p:cNvSpPr txBox="1"/>
          <p:nvPr/>
        </p:nvSpPr>
        <p:spPr>
          <a:xfrm>
            <a:off x="8831285" y="1539268"/>
            <a:ext cx="2648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DRAINAGE 2</a:t>
            </a:r>
          </a:p>
        </p:txBody>
      </p:sp>
    </p:spTree>
    <p:extLst>
      <p:ext uri="{BB962C8B-B14F-4D97-AF65-F5344CB8AC3E}">
        <p14:creationId xmlns:p14="http://schemas.microsoft.com/office/powerpoint/2010/main" val="271642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3D87-AD7F-EA17-F2AB-3BADF4DD7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OF THE TEST RESULTS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9503DD-5F0E-E428-CFAD-240D89CD9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3" y="1809522"/>
            <a:ext cx="5029281" cy="377196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D0EC0-3506-A823-A712-2A828D22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96F-27CD-4971-977E-962C95D0C1F0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0A34D-30B6-74CE-5FF4-5387E1C6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579EE-29BB-6F1C-C19F-BA4FDA8F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18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D1CA8-1EFB-4077-9A27-3D76709E2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35" y="1809522"/>
            <a:ext cx="5029281" cy="377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EB3E2-1074-ED14-B8C4-44BD98800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Onsite Parameters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BF9BE24-08A9-57A8-4BC1-97479B5CA1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003978"/>
              </p:ext>
            </p:extLst>
          </p:nvPr>
        </p:nvGraphicFramePr>
        <p:xfrm>
          <a:off x="838200" y="1825625"/>
          <a:ext cx="10515600" cy="3677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29813726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2875032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6451398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4351653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7267853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982538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Lake 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Lake 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Drainage 1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Drainage 2 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895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Dissolved Oxygen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9-7 mg/l shouldn’t be below 4mg/l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3mg/l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0mg/l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6mg/l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534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Turbidity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^~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25ntu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&gt;200ntu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150ntu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15ntu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97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20-30centigrade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24centigrade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23</a:t>
                      </a:r>
                      <a:r>
                        <a:rPr lang="en-IN" b="0" dirty="0"/>
                        <a:t>centigrade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22</a:t>
                      </a:r>
                      <a:r>
                        <a:rPr lang="en-IN" b="0" dirty="0"/>
                        <a:t>centigrade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24</a:t>
                      </a:r>
                      <a:r>
                        <a:rPr lang="en-IN" b="0" dirty="0"/>
                        <a:t>centigrade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205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6 – 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462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Odour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Slightly 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Slightly 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Very bad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negligible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003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Colour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Transparent or translucent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transparent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blackish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81501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0189F-5D9B-FCCB-6C9D-18CBAE6D3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96F-27CD-4971-977E-962C95D0C1F0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EE5E9-9932-BD65-295A-AAA6FE63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2B4E-10A4-FB4A-B420-5B04F672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19</a:t>
            </a:fld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E3A6F-D281-94A6-06C8-7FB47DF8DBA4}"/>
              </a:ext>
            </a:extLst>
          </p:cNvPr>
          <p:cNvSpPr txBox="1"/>
          <p:nvPr/>
        </p:nvSpPr>
        <p:spPr>
          <a:xfrm>
            <a:off x="6911084" y="41959"/>
            <a:ext cx="499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^~ this states that the result is not a major factor required for aquatic life.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40232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A7F81F-43DC-C198-7042-E388C9A81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974" y="2627416"/>
            <a:ext cx="7996052" cy="160316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161E35-A153-DF2E-7E65-23F93E2D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ECEE1-0308-4709-805E-36B8D421C579}" type="datetime1">
              <a:rPr lang="en-IN" smtClean="0"/>
              <a:t>15-12-2022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D88EB-EB35-52F5-4C5F-E9CA4432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CD641-F5CD-3B51-C397-D51577AA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003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6EBD-170D-4189-B213-23D6631A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Offsite parameters(VVSM laboratory)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ACD2618-E93E-9311-714D-A5A5621C8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365438"/>
              </p:ext>
            </p:extLst>
          </p:nvPr>
        </p:nvGraphicFramePr>
        <p:xfrm>
          <a:off x="838200" y="1825625"/>
          <a:ext cx="105156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47678788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1421118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2684941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522678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5066932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850486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Parameters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Lake sample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Lake sample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Drainage 1 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Drainage 2 sample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655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 err="1"/>
                        <a:t>R.Cl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/>
                        <a:t>^~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/>
                        <a:t>1.3mg/l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1mg/l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0.2mg/l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10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Chloride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150-1000mg/l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567.2mg/l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709mg/l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496.3mg/l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212mg/l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731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Faecal coliform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Transparent or yellowish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Slightly 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49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Less than 4mg/l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0.4mg/l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0.3mg/l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0.3mg/l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2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Nitrate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^~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0mg/l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10mg/l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749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Phosphorus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^~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91784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6056D-22C4-EEC3-CCF4-0B63B8B1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96F-27CD-4971-977E-962C95D0C1F0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5C758-11D5-D132-C1EC-F1C0A33E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D0B76-EC28-4FC5-CDB9-7D0C24CD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20</a:t>
            </a:fld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69434-2164-2453-45D7-13AB65C6E187}"/>
              </a:ext>
            </a:extLst>
          </p:cNvPr>
          <p:cNvSpPr txBox="1"/>
          <p:nvPr/>
        </p:nvSpPr>
        <p:spPr>
          <a:xfrm>
            <a:off x="6922960" y="41959"/>
            <a:ext cx="4995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^~ this states that the result is not a major factor required for aquatic life.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82059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D95E-019E-9565-09FB-839B0EBA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of mosquito larvae in the sample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1060DB-3DD5-B3F4-5BA5-B9CF7AEBF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25" y="1690688"/>
            <a:ext cx="580178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BD7DE-8861-F615-41CD-C4DBAE3D0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96F-27CD-4971-977E-962C95D0C1F0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09643-3607-83B9-ED3A-3ECC96F5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D62AC-15FC-1D41-6B13-527EDE56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4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8597D-F472-E058-E0FF-3D0BF963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B4F53-4FCA-2B1F-BF4C-B8C55151F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degradation is caused by the sewage going into the </a:t>
            </a:r>
            <a:r>
              <a:rPr lang="en-IN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stormwater</a:t>
            </a:r>
            <a:r>
              <a:rPr lang="e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system.</a:t>
            </a:r>
          </a:p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overflowing of the </a:t>
            </a:r>
            <a:r>
              <a:rPr lang="e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lake </a:t>
            </a: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caused the garbage from the </a:t>
            </a:r>
            <a:r>
              <a:rPr lang="e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boundaries to enter </a:t>
            </a:r>
            <a:r>
              <a:rPr lang="en-I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lake.</a:t>
            </a:r>
          </a:p>
          <a:p>
            <a:r>
              <a:rPr lang="en-I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lake is recovering.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C5DE9-D21F-1C5D-4534-A3D8A61E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3496F-27CD-4971-977E-962C95D0C1F0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052D2-34C0-01AC-0171-596BEBB1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E98ED-4091-81D7-1E72-881C0979F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41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0904-D870-BB29-F169-A5B6FF1E8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7419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Suggested Preventive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411DE-29B1-0130-D29B-5D9E4F55F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97" y="2355696"/>
            <a:ext cx="11436978" cy="4055116"/>
          </a:xfrm>
        </p:spPr>
        <p:txBody>
          <a:bodyPr>
            <a:normAutofit/>
          </a:bodyPr>
          <a:lstStyle/>
          <a:p>
            <a:r>
              <a:rPr lang="en-I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the sewage going in the </a:t>
            </a:r>
            <a:r>
              <a:rPr lang="en-I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stormwater </a:t>
            </a:r>
            <a:r>
              <a:rPr lang="en-I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system.</a:t>
            </a:r>
          </a:p>
          <a:p>
            <a:r>
              <a:rPr lang="en-I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 encroachment of </a:t>
            </a:r>
            <a:r>
              <a:rPr lang="en-I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Rajakaluve</a:t>
            </a:r>
            <a:r>
              <a:rPr lang="en-I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I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0AA4884-C1D8-1D04-E0A3-86CC2995A630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DE4E8-434F-B3B2-187E-180FD51F5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133E0-B63A-403F-9CDB-60F7A55B2B84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14678-729C-D843-D110-3A3CFD4CB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082BC-6332-8985-2CC9-8EEE91E6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19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A90A-3E1F-2244-AC55-7291623C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stormwater 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drainage system going in the lake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675AAE-3E76-11BB-F94E-8CACA6185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9" y="2051731"/>
            <a:ext cx="2721451" cy="3636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A1B69-8A8C-A8AF-8086-A10968962F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459" y="1384077"/>
            <a:ext cx="2765089" cy="2069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B060E-6D12-DDBD-F078-1E64F79B8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326" y="2049831"/>
            <a:ext cx="2953726" cy="3947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5EC3F9-D049-96E3-9709-E2ED0CE3F9D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01" y="3870213"/>
            <a:ext cx="2765647" cy="2069050"/>
          </a:xfrm>
          <a:prstGeom prst="rect">
            <a:avLst/>
          </a:prstGeom>
        </p:spPr>
      </p:pic>
      <p:sp>
        <p:nvSpPr>
          <p:cNvPr id="4" name="Action Button: Go Home 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073905-D54E-58AA-693A-A1083BD0D68B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7BE310-C376-31C4-AE27-C83BDE549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96BF4-527D-4479-A972-8E3CBB2544DB}" type="datetime1">
              <a:rPr lang="en-IN" smtClean="0"/>
              <a:t>15-12-2022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4CDB01-C70E-D8B0-AAF2-C4D0BF67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CBC2EA8-E3F4-1026-67FA-B8107AB0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57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9D20-0E06-C6E2-0DA3-714D5B59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51"/>
            <a:ext cx="10515600" cy="1325563"/>
          </a:xfrm>
        </p:spPr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RAJAKALUVE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8D9D8-3BDC-C986-9187-C8785B939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streams are connecting the </a:t>
            </a:r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Sheelavantakere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I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Varthurkere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many other lakes.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were built by Maharaj Kempe Gowda hundreds of years ago. 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protected the lakes from overflowing.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also lead to proper rainwater management.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over time, people started reducing these streams leading to flooding issues.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E7D85BD-FF4B-BE38-E817-B76245E2AB68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27FAF-CE8D-9D1B-A93C-B578E3E2D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6CA1-0FB1-4E6C-A91F-FF2E3A1DBC91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96CE4-3303-81BA-F6EC-01A3CD23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55288-0A31-4EBB-B4D7-3DB0051B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88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27EE-6713-A98E-775F-7D6933228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picture of the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Rajakaluve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Sheelavanthakere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A0739-B291-CF28-5DB1-907413F20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97" y="1957088"/>
            <a:ext cx="6550925" cy="4900912"/>
          </a:xfrm>
        </p:spPr>
      </p:pic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B5215A8-4D8F-17EB-01D9-D4577FB63B41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1669-3C2D-D176-5C98-999F8DDB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764" y="6359401"/>
            <a:ext cx="2743200" cy="365125"/>
          </a:xfrm>
        </p:spPr>
        <p:txBody>
          <a:bodyPr/>
          <a:lstStyle/>
          <a:p>
            <a:fld id="{7334DE55-0706-4534-9335-206E9FFC4840}" type="datetime1">
              <a:rPr lang="en-IN" smtClean="0"/>
              <a:t>15-12-2022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C83FE6-9033-CAB7-2DCE-67C33D99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7903" y="6356350"/>
            <a:ext cx="3257282" cy="365125"/>
          </a:xfrm>
        </p:spPr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0C3B1-04A8-79C4-26FA-6F89F930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89364" y="6356350"/>
            <a:ext cx="720436" cy="365125"/>
          </a:xfrm>
        </p:spPr>
        <p:txBody>
          <a:bodyPr/>
          <a:lstStyle/>
          <a:p>
            <a:fld id="{1CED0F01-405E-4890-B014-98EC6C8CB002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400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2D6B-BF30-A760-78FC-3427D6E9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 of the </a:t>
            </a:r>
            <a:r>
              <a:rPr lang="en-I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Rajakaluve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from above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72F0-234B-EC90-BCD0-C74211FD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610744"/>
            <a:ext cx="10554574" cy="3636511"/>
          </a:xfrm>
        </p:spPr>
        <p:txBody>
          <a:bodyPr>
            <a:normAutofit/>
          </a:bodyPr>
          <a:lstStyle/>
          <a:p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I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Sheelavanthakere</a:t>
            </a:r>
            <a:r>
              <a:rPr lang="en-I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connected to the lakes through a tunnel type stream in this exact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719B4-6247-B3FA-C642-917F8891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446" y="3036122"/>
            <a:ext cx="6375961" cy="2335667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6C34611B-2016-5478-9CA9-316F0C6B0357}"/>
              </a:ext>
            </a:extLst>
          </p:cNvPr>
          <p:cNvSpPr/>
          <p:nvPr/>
        </p:nvSpPr>
        <p:spPr>
          <a:xfrm rot="876099">
            <a:off x="5986005" y="4814668"/>
            <a:ext cx="1455313" cy="60897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Action Button: Go Home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49FE318-ACA2-ADFF-E4BC-BE92F5D374CE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3E9B9-3550-2393-2B4B-D129AFCD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F0AB-9E81-450A-944A-FA1A6E3487FD}" type="datetime1">
              <a:rPr lang="en-IN" smtClean="0"/>
              <a:t>15-12-2022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078ED8-8D32-D1B0-E617-85BF3A8C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216683"/>
            <a:ext cx="4114800" cy="365125"/>
          </a:xfrm>
        </p:spPr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14B79C-658B-4E5E-A89E-E4819A37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1CED0F01-405E-4890-B014-98EC6C8CB002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972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3ACE-F49B-F4F9-4775-D64B1636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 ENCROACHMENT OF THE RAJAKALUVE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15C48D-C7DB-7437-82BB-01DAAD315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0" y="1721622"/>
            <a:ext cx="3476046" cy="463472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BEE6D-84A8-211D-FCAE-0B599935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20" y="1721623"/>
            <a:ext cx="3476046" cy="4634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8039F-80CB-5BAB-604F-5D77EB5C88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6"/>
          <a:stretch/>
        </p:blipFill>
        <p:spPr>
          <a:xfrm>
            <a:off x="4825790" y="1721622"/>
            <a:ext cx="2540419" cy="4634728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4652678-5499-0233-55E5-64240DD8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FFF0A-3BA3-49FF-8A45-C4C814328012}" type="datetime1">
              <a:rPr lang="en-IN" smtClean="0"/>
              <a:t>15-12-2022</a:t>
            </a:fld>
            <a:endParaRPr lang="en-IN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0BF9C06-CF5C-7E4C-C5DA-E78D9252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7EF155D-F033-DB08-9080-8B44ACF53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26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330B-408A-C86E-E631-B982E058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view of </a:t>
            </a:r>
            <a:r>
              <a:rPr lang="en-I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Sheelavanthakere</a:t>
            </a:r>
            <a:r>
              <a:rPr lang="en-I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I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Varthurkere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D5457-C806-87A6-C828-A360677E1DE0}"/>
              </a:ext>
            </a:extLst>
          </p:cNvPr>
          <p:cNvSpPr txBox="1"/>
          <p:nvPr/>
        </p:nvSpPr>
        <p:spPr>
          <a:xfrm>
            <a:off x="8624464" y="1293977"/>
            <a:ext cx="3671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VARTHURKERE : 861m</a:t>
            </a:r>
          </a:p>
          <a:p>
            <a:r>
              <a:rPr lang="en-IN" b="1" dirty="0">
                <a:solidFill>
                  <a:schemeClr val="bg1"/>
                </a:solidFill>
              </a:rPr>
              <a:t>SHEELAVANTHAKERE : 870m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1829A-4024-C29E-C130-039830A4D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35" y="1565604"/>
            <a:ext cx="11453580" cy="49272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5AB012F-71EE-C920-FF9B-3E371D60FC5A}"/>
                  </a:ext>
                </a:extLst>
              </p14:cNvPr>
              <p14:cNvContentPartPr/>
              <p14:nvPr/>
            </p14:nvContentPartPr>
            <p14:xfrm>
              <a:off x="5564179" y="3267113"/>
              <a:ext cx="673920" cy="424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5AB012F-71EE-C920-FF9B-3E371D60FC5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6539" y="3249473"/>
                <a:ext cx="709560" cy="4597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994E04-C1A7-B967-9C94-F6F7A40A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51414"/>
            <a:ext cx="2743200" cy="365125"/>
          </a:xfrm>
        </p:spPr>
        <p:txBody>
          <a:bodyPr/>
          <a:lstStyle/>
          <a:p>
            <a:fld id="{710ED80C-9259-41F8-887B-07BDF7634337}" type="datetime1">
              <a:rPr lang="en-IN" smtClean="0"/>
              <a:t>15-12-2022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88FAA-1023-A79C-EC0D-837AB360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1923" y="6451415"/>
            <a:ext cx="7872351" cy="365125"/>
          </a:xfrm>
        </p:spPr>
        <p:txBody>
          <a:bodyPr/>
          <a:lstStyle/>
          <a:p>
            <a:r>
              <a:rPr lang="en-US" dirty="0"/>
              <a:t>LAKE 2022: Conservation of wetlands: ecosystem-based adaptation of climate change, December 28-30, 2022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8B46A-3E05-4CC5-1736-2E49654C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4464" y="6442891"/>
            <a:ext cx="2743200" cy="365125"/>
          </a:xfrm>
        </p:spPr>
        <p:txBody>
          <a:bodyPr/>
          <a:lstStyle/>
          <a:p>
            <a:fld id="{1CED0F01-405E-4890-B014-98EC6C8CB002}" type="slidenum">
              <a:rPr lang="en-IN" smtClean="0"/>
              <a:t>29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353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D7BE2-AA9C-EDAF-34C7-CEDC3776C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54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ORIGIN OF THE LAKE AS WE KNOW</a:t>
            </a:r>
            <a:endParaRPr lang="en-IN" sz="5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A8397-CEFD-7763-A780-E0B73A8B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522538"/>
            <a:ext cx="10554574" cy="3636511"/>
          </a:xfrm>
        </p:spPr>
        <p:txBody>
          <a:bodyPr>
            <a:norm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Originally, the lake was barren. 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trees were very less.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also little to no birds as there were no trees to build their nests on.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this changed soon after. Many corporate employees took up an initiative to save this lake and planted nearly 1000 saplings.</a:t>
            </a:r>
          </a:p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converted the lake from almost nothing to a lake comparable with one of the most beautiful lakes in Bengaluru.</a:t>
            </a:r>
          </a:p>
          <a:p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1CC7D-F845-C775-E39E-51E9CCC9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1B28-DD1B-437E-9E0E-51D73E60CF28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56C94-8124-A8B0-2E98-D565541CC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550A-1E2E-29AC-0F6D-2C365D78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4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785AE-B647-DB74-CB33-AF419772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Suggested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C943A-1B9E-5AD7-B81B-EFF1478BA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066306"/>
            <a:ext cx="10554574" cy="4160627"/>
          </a:xfrm>
        </p:spPr>
        <p:txBody>
          <a:bodyPr>
            <a:normAutofit lnSpcReduction="10000"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Landscape &amp; Beautify The Lakes. </a:t>
            </a:r>
          </a:p>
          <a:p>
            <a:pPr marL="0" indent="0">
              <a:buNone/>
            </a:pP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Boating &amp; Water Treatment Facilities at lakes.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I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people will like to visit the lakes everyday.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Strict enforcement of the laws &amp; regulations.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active Green Tribunal.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encouragement for Corporate Social Responsibility (CSR) activities.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Deeper Education &amp; Awareness Drives.</a:t>
            </a:r>
          </a:p>
          <a:p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70F81-294F-CDA6-E684-1A8F8FF9B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3452B-C9A9-4698-90B7-B29204B89F83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7AD34-CD69-0385-573D-EAAC26CA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5C939-3FE4-F27E-24B0-F9FFE7B8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46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C5E0-44A5-5F56-28D7-5045AAADF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195D0-702A-37F9-E5B9-0CE64CD73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07" y="2305414"/>
            <a:ext cx="10554574" cy="3636511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IISC for this wonderful initiative.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VAGDEVI VILAS SCHOOL MARATHAHALLI and VVS Research and development department to guide us through the journey.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to all the countless people for giving very helpful suggestions.</a:t>
            </a:r>
          </a:p>
          <a:p>
            <a:endParaRPr lang="en-I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C41EE-F3E4-D71A-8CDF-F3E69546F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B2CE9-BA50-4ECB-A0B9-05F8E5290B49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6E044-99EB-B0A3-8916-9C296659C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F1EE4-E346-EDC1-7958-387087F7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67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182D-46D1-95A1-6A6E-C658BAE36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5B9B1-9F24-1834-9941-F73A7FA68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003" y="1848025"/>
            <a:ext cx="10554574" cy="3636511"/>
          </a:xfrm>
        </p:spPr>
        <p:txBody>
          <a:bodyPr>
            <a:normAutofit fontScale="85000" lnSpcReduction="20000"/>
          </a:bodyPr>
          <a:lstStyle/>
          <a:p>
            <a:r>
              <a:rPr lang="en-IN" dirty="0">
                <a:hlinkClick r:id="rId2"/>
              </a:rPr>
              <a:t>https://www.vvi.edu.in</a:t>
            </a:r>
            <a:endParaRPr lang="en-IN" dirty="0"/>
          </a:p>
          <a:p>
            <a:r>
              <a:rPr lang="en-IN" dirty="0">
                <a:hlinkClick r:id="rId3"/>
              </a:rPr>
              <a:t>https://www.researchgate.net/publication/362620018_LAKE_2022_-_XIII_Biennial_Lake_Symposium_Conservation_of_Wetlands_-Ecosystem-based_Adaptation_of_Climate_Change_28_-_30_December_2022_Indian_Institute_of_science_Bangalore_560012_India</a:t>
            </a:r>
            <a:endParaRPr lang="en-IN" dirty="0"/>
          </a:p>
          <a:p>
            <a:r>
              <a:rPr lang="en-IN" dirty="0">
                <a:hlinkClick r:id="rId4"/>
              </a:rPr>
              <a:t>https://www.youtube.com/watch?v=OkaN6feCLgY</a:t>
            </a:r>
            <a:endParaRPr lang="en-IN" dirty="0"/>
          </a:p>
          <a:p>
            <a:r>
              <a:rPr lang="en-IN" dirty="0">
                <a:hlinkClick r:id="rId5"/>
              </a:rPr>
              <a:t>https://bangaloremirror.indiatimes.com/bangalore/others/bbmp-to-rehabilitate-sheelavanthakere-encroachers/articleshow/73130693.cms</a:t>
            </a:r>
            <a:endParaRPr lang="en-IN" dirty="0"/>
          </a:p>
          <a:p>
            <a:r>
              <a:rPr lang="en-IN" dirty="0">
                <a:hlinkClick r:id="rId4"/>
              </a:rPr>
              <a:t>https://www.youtube.com/watch?v=OkaN6feCLgY</a:t>
            </a:r>
            <a:endParaRPr lang="en-IN" dirty="0"/>
          </a:p>
          <a:p>
            <a:r>
              <a:rPr lang="en-IN" dirty="0">
                <a:hlinkClick r:id="rId5"/>
              </a:rPr>
              <a:t>https://bangaloremirror.indiatimes.com/bangalore/others/bbmp-to-rehabilitate-sheelavanthakere-encroachers/articleshow/73130693.cms</a:t>
            </a:r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E37E-A20A-C234-FD56-802414B64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74C1D-59CF-4B0C-8339-31C1879F3815}" type="datetime1">
              <a:rPr lang="en-IN" smtClean="0"/>
              <a:t>15-12-2022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4B7E8-7814-C736-A071-B36B02546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F1099-D855-7E02-B61E-75C97E20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90073-F10B-BED8-3BB5-D33984CF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906" y="2645187"/>
            <a:ext cx="3996166" cy="1325563"/>
          </a:xfrm>
        </p:spPr>
        <p:txBody>
          <a:bodyPr/>
          <a:lstStyle/>
          <a:p>
            <a:r>
              <a:rPr lang="en-IN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F3911-2931-0588-6536-9B58D96B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4B247-0F5A-403C-BEA3-19C17EB8874D}" type="datetime1">
              <a:rPr lang="en-IN" smtClean="0"/>
              <a:t>15-12-2022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1B3AD-91A4-91CC-E31B-A9E4EA4D6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C445A-93DB-4BBF-CF48-92D83D256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61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C6BD4-6EC0-88FF-C35A-502260E8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VS After </a:t>
            </a:r>
          </a:p>
        </p:txBody>
      </p:sp>
      <p:pic>
        <p:nvPicPr>
          <p:cNvPr id="1028" name="Picture 4" descr="BBMP to rehabilitate Sheelavanthakere encroachers">
            <a:extLst>
              <a:ext uri="{FF2B5EF4-FFF2-40B4-BE49-F238E27FC236}">
                <a16:creationId xmlns:a16="http://schemas.microsoft.com/office/drawing/2014/main" id="{E874D336-38AC-C225-7E2B-63B6E4F4D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09" y="224920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C864962-7E92-1B38-4ED0-0FFB2E9885F5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D5F56-3B79-754E-4517-189D9E6AF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491" y="2249208"/>
            <a:ext cx="6030167" cy="34675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F475F-BB4D-6DA3-CA36-FCECD13D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7C724-6608-488B-9705-D43ECAAA2EB1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640BC-C835-F910-70B2-E903155BF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1BD55-73B5-D95D-6C7C-A5D557B2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705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1F47B-E0E7-D4E0-3AB2-E1D7B144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2022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F07F93-199D-771F-0FAA-AF4EAB411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21" y="2120158"/>
            <a:ext cx="3170524" cy="42361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D754BF-A574-2FCB-1177-545D7F607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300" y="2120157"/>
            <a:ext cx="3177145" cy="4236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105CBB-F0CA-7EF4-F7F3-8201B3728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00" y="2120157"/>
            <a:ext cx="3177145" cy="42361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B5DFC7-5D0F-5C3E-70D4-A28922F6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267C-57F9-4F11-841D-D8127A0F7516}" type="datetime1">
              <a:rPr lang="en-IN" smtClean="0"/>
              <a:t>15-12-2022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1A971-2F5D-43E3-5D4E-00FEC5977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A4D39-A95C-9283-6147-9B1E586F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72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8D7AB-2595-19C7-D397-0E42B39A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 of Painted storks in </a:t>
            </a:r>
            <a:r>
              <a:rPr lang="en-I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Sheelavanthakere</a:t>
            </a:r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taken in July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B85843-FD8C-680F-F863-4925EE8F1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" t="32" r="834" b="71460"/>
          <a:stretch/>
        </p:blipFill>
        <p:spPr>
          <a:xfrm>
            <a:off x="1907333" y="2220284"/>
            <a:ext cx="7754233" cy="3929936"/>
          </a:xfrm>
        </p:spPr>
      </p:pic>
      <p:sp>
        <p:nvSpPr>
          <p:cNvPr id="3" name="Action Button: Go Home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3C1CE50-9484-6B23-D12A-3907A6E26E1D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75DF0-957C-7A82-6DAE-B43C9B37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D1DCF-4E94-4535-A7A8-07D7B63D5396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61529-B333-9C81-BFB4-D4E6580C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6C9D4-888B-8E03-F0C1-634539CD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91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9C44-9716-295A-523A-6BD16A874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changes in October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EACE-5ADB-3FEB-1AE8-551481DDC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a decrease in the number of fishes as the water was contaminated.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a reduction in the number of birds due to decrease in number of fishes.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also comparatively less insects.</a:t>
            </a:r>
          </a:p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odour was very bad.</a:t>
            </a:r>
          </a:p>
        </p:txBody>
      </p:sp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CC268DD-DA62-A18E-2CA1-5B4A28FEC10C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C436-7310-E4A3-1613-8CFCA4CA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B6662-915C-4694-9538-2E538A7CC28C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23725-9525-2F2D-0BD3-628390D6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03C4-C635-5217-D0CD-8F360F8D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73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65AD-C5EC-E272-F019-9E0C7DE6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Problem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FFEAB-9CCA-699D-FCFF-A1E061C44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270" y="2077829"/>
            <a:ext cx="8965676" cy="4023650"/>
          </a:xfrm>
        </p:spPr>
        <p:txBody>
          <a:bodyPr>
            <a:normAutofit lnSpcReduction="10000"/>
          </a:bodyPr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Bengaluru was hit by a flood in August end and September </a:t>
            </a:r>
            <a:b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flood affected many water bodies including this lake.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flood caused solid waste to go into the sewage pipelines.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blockage created high pressure in the pipes leading to the burst of pipes.</a:t>
            </a:r>
          </a:p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lead the sewage into the storm water drainage system going into the lake.</a:t>
            </a:r>
          </a:p>
          <a:p>
            <a:pPr marL="0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hatsApp Video 2022-10-30 at 20.26.53">
            <a:hlinkClick r:id="" action="ppaction://media"/>
            <a:extLst>
              <a:ext uri="{FF2B5EF4-FFF2-40B4-BE49-F238E27FC236}">
                <a16:creationId xmlns:a16="http://schemas.microsoft.com/office/drawing/2014/main" id="{07BFC896-13E0-16F4-B70A-2BACD13C7B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49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7945" y="1690688"/>
            <a:ext cx="2425935" cy="441079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ADA6B2-658D-EDDA-B67A-118ED269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C18C-AE2E-4B95-B70B-BBDA83346B8E}" type="datetime1">
              <a:rPr lang="en-IN" smtClean="0"/>
              <a:t>15-12-2022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2B7E4-7026-D784-1AAC-852AF6D7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87D86-9783-5693-D8FE-8DAADA33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12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C871-9189-AA7E-501F-5676D433B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Pictures of the lake after the flood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5E5483-19BF-ADF4-300D-14AB48125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8" y="2654195"/>
            <a:ext cx="3057490" cy="22873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17BF9-12B6-D362-4322-967DE6DA3F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455" y="2654195"/>
            <a:ext cx="3057490" cy="2287385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0CD3A1D-41BA-8152-8A11-82B6153B90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85" y="1510502"/>
            <a:ext cx="3057491" cy="2287386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25F49-6F8E-512A-507D-7EFF61E53B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61" y="4046241"/>
            <a:ext cx="3057492" cy="2287386"/>
          </a:xfrm>
          <a:prstGeom prst="rect">
            <a:avLst/>
          </a:prstGeom>
        </p:spPr>
      </p:pic>
      <p:sp>
        <p:nvSpPr>
          <p:cNvPr id="6" name="Action Button: Go Home 5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5965ACB-DC42-320A-18A3-E06B937B6B9D}"/>
              </a:ext>
            </a:extLst>
          </p:cNvPr>
          <p:cNvSpPr/>
          <p:nvPr/>
        </p:nvSpPr>
        <p:spPr>
          <a:xfrm>
            <a:off x="11845744" y="6482687"/>
            <a:ext cx="346256" cy="375313"/>
          </a:xfrm>
          <a:prstGeom prst="actionButtonHom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A316C8E-BFBC-681F-C036-949E8E4D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37A58-EF26-444C-9759-70880F15E3D4}" type="datetime1">
              <a:rPr lang="en-IN" smtClean="0"/>
              <a:t>15-12-2022</a:t>
            </a:fld>
            <a:endParaRPr lang="en-IN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319EB1-ED99-FEFD-555A-7668569D6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LAKE 2022: Conservation of wetlands: ecosystem-based adaptation of climate change, December 28-30, 2022</a:t>
            </a: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1CF377-D9EF-9DDC-28BE-71DBB958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D0F01-405E-4890-B014-98EC6C8CB002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2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3522</TotalTime>
  <Words>1397</Words>
  <Application>Microsoft Office PowerPoint</Application>
  <PresentationFormat>Widescreen</PresentationFormat>
  <Paragraphs>287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CASE STUDY ON SHEELAVANTHAKERE LAKE </vt:lpstr>
      <vt:lpstr>INTRODUCTION</vt:lpstr>
      <vt:lpstr>ORIGIN OF THE LAKE AS WE KNOW</vt:lpstr>
      <vt:lpstr>Before VS After </vt:lpstr>
      <vt:lpstr>MAY 2022</vt:lpstr>
      <vt:lpstr>Picture of Painted storks in Sheelavanthakere taken in July</vt:lpstr>
      <vt:lpstr>Observed changes in October 2022</vt:lpstr>
      <vt:lpstr>The Problem </vt:lpstr>
      <vt:lpstr>Pictures of the lake after the flood</vt:lpstr>
      <vt:lpstr>OBJECTIVES</vt:lpstr>
      <vt:lpstr>Materials Required</vt:lpstr>
      <vt:lpstr>Study Area </vt:lpstr>
      <vt:lpstr>Species Identification Method</vt:lpstr>
      <vt:lpstr>SAMPLE COLLECTION METHOD</vt:lpstr>
      <vt:lpstr>Experimental Methods Used</vt:lpstr>
      <vt:lpstr>Sample collection photo and video</vt:lpstr>
      <vt:lpstr>Location of sample collections(2/12/2022)</vt:lpstr>
      <vt:lpstr>PICTURE OF THE TEST RESULTS</vt:lpstr>
      <vt:lpstr>Onsite Parameters</vt:lpstr>
      <vt:lpstr>Offsite parameters(VVSM laboratory)</vt:lpstr>
      <vt:lpstr>Picture of mosquito larvae in the sample</vt:lpstr>
      <vt:lpstr>CONCLUSIONS</vt:lpstr>
      <vt:lpstr>Suggested Preventive Measures</vt:lpstr>
      <vt:lpstr>The stormwater drainage system going in the lake </vt:lpstr>
      <vt:lpstr>RAJAKALUVE</vt:lpstr>
      <vt:lpstr>The picture of the Rajakaluve in Sheelavanthakere</vt:lpstr>
      <vt:lpstr>Location of the Rajakaluve from above</vt:lpstr>
      <vt:lpstr>ANTI ENCROACHMENT OF THE RAJAKALUVE</vt:lpstr>
      <vt:lpstr>Satellite view of Sheelavanthakere and Varthurkere</vt:lpstr>
      <vt:lpstr>Suggested Solutions</vt:lpstr>
      <vt:lpstr>Acknowledgements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SHEELAVANTA KERE </dc:title>
  <dc:creator>Vishram Nandedkar</dc:creator>
  <cp:lastModifiedBy>Sindhu.R</cp:lastModifiedBy>
  <cp:revision>64</cp:revision>
  <dcterms:created xsi:type="dcterms:W3CDTF">2022-10-30T17:10:15Z</dcterms:created>
  <dcterms:modified xsi:type="dcterms:W3CDTF">2022-12-15T11:09:15Z</dcterms:modified>
</cp:coreProperties>
</file>